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 Ultra-Bold" charset="1" panose="00000900000000000000"/>
      <p:regular r:id="rId19"/>
    </p:embeddedFont>
    <p:embeddedFont>
      <p:font typeface="PT Sans" charset="1" panose="020B0503020203020204"/>
      <p:regular r:id="rId20"/>
    </p:embeddedFont>
    <p:embeddedFont>
      <p:font typeface="PT Sans Bold" charset="1" panose="020B0703020203020204"/>
      <p:regular r:id="rId23"/>
    </p:embeddedFont>
    <p:embeddedFont>
      <p:font typeface="Consolas" charset="1" panose="020B0609020204030204"/>
      <p:regular r:id="rId26"/>
    </p:embeddedFont>
    <p:embeddedFont>
      <p:font typeface="Garet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-23812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570" t="0" r="-6257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4077741"/>
            <a:ext cx="8599586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Hand Gesture Recognition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473154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Developing robust deep learning systems for interactive applications.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64595" y="1198066"/>
            <a:ext cx="10958661" cy="162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9"/>
              </a:lnSpc>
            </a:pPr>
            <a:r>
              <a:rPr lang="en-US" sz="8624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2209" y="3059906"/>
            <a:ext cx="4383435" cy="66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b="true" sz="3437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Any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6129" y="4667669"/>
            <a:ext cx="3529757" cy="38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b="true" sz="2424">
                <a:solidFill>
                  <a:srgbClr val="00002E"/>
                </a:solidFill>
                <a:latin typeface="Garet Bold"/>
                <a:ea typeface="Garet Bold"/>
                <a:cs typeface="Garet Bold"/>
                <a:sym typeface="Garet Bold"/>
              </a:rPr>
              <a:t> Team Contributions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0220" y="5450086"/>
            <a:ext cx="16667559" cy="3574405"/>
            <a:chOff x="0" y="0"/>
            <a:chExt cx="22223412" cy="47658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23349" cy="4765929"/>
            </a:xfrm>
            <a:custGeom>
              <a:avLst/>
              <a:gdLst/>
              <a:ahLst/>
              <a:cxnLst/>
              <a:rect r="r" b="b" t="t" l="l"/>
              <a:pathLst>
                <a:path h="4765929" w="22223349">
                  <a:moveTo>
                    <a:pt x="0" y="472059"/>
                  </a:moveTo>
                  <a:cubicBezTo>
                    <a:pt x="0" y="211328"/>
                    <a:pt x="211836" y="0"/>
                    <a:pt x="473075" y="0"/>
                  </a:cubicBezTo>
                  <a:lnTo>
                    <a:pt x="21750274" y="0"/>
                  </a:lnTo>
                  <a:lnTo>
                    <a:pt x="21750274" y="6350"/>
                  </a:lnTo>
                  <a:lnTo>
                    <a:pt x="21750274" y="0"/>
                  </a:lnTo>
                  <a:cubicBezTo>
                    <a:pt x="22011512" y="0"/>
                    <a:pt x="22223349" y="211328"/>
                    <a:pt x="22223349" y="472059"/>
                  </a:cubicBezTo>
                  <a:lnTo>
                    <a:pt x="22216999" y="472059"/>
                  </a:lnTo>
                  <a:lnTo>
                    <a:pt x="22223349" y="472059"/>
                  </a:lnTo>
                  <a:lnTo>
                    <a:pt x="22223349" y="4293743"/>
                  </a:lnTo>
                  <a:lnTo>
                    <a:pt x="22216999" y="4293743"/>
                  </a:lnTo>
                  <a:lnTo>
                    <a:pt x="22223349" y="4293743"/>
                  </a:lnTo>
                  <a:cubicBezTo>
                    <a:pt x="22223349" y="4554474"/>
                    <a:pt x="22011512" y="4765802"/>
                    <a:pt x="21750274" y="4765802"/>
                  </a:cubicBezTo>
                  <a:lnTo>
                    <a:pt x="21750274" y="4759452"/>
                  </a:lnTo>
                  <a:lnTo>
                    <a:pt x="21750274" y="4765802"/>
                  </a:lnTo>
                  <a:lnTo>
                    <a:pt x="473075" y="4765802"/>
                  </a:lnTo>
                  <a:lnTo>
                    <a:pt x="473075" y="4759452"/>
                  </a:lnTo>
                  <a:lnTo>
                    <a:pt x="473075" y="4765802"/>
                  </a:lnTo>
                  <a:cubicBezTo>
                    <a:pt x="211836" y="4765929"/>
                    <a:pt x="0" y="4554474"/>
                    <a:pt x="0" y="4293743"/>
                  </a:cubicBezTo>
                  <a:lnTo>
                    <a:pt x="0" y="472059"/>
                  </a:lnTo>
                  <a:lnTo>
                    <a:pt x="6350" y="472059"/>
                  </a:lnTo>
                  <a:lnTo>
                    <a:pt x="0" y="472059"/>
                  </a:lnTo>
                  <a:moveTo>
                    <a:pt x="12700" y="472059"/>
                  </a:moveTo>
                  <a:lnTo>
                    <a:pt x="12700" y="4293743"/>
                  </a:lnTo>
                  <a:lnTo>
                    <a:pt x="6350" y="4293743"/>
                  </a:lnTo>
                  <a:lnTo>
                    <a:pt x="12700" y="4293743"/>
                  </a:lnTo>
                  <a:cubicBezTo>
                    <a:pt x="12700" y="4547489"/>
                    <a:pt x="218821" y="4753102"/>
                    <a:pt x="473075" y="4753102"/>
                  </a:cubicBezTo>
                  <a:lnTo>
                    <a:pt x="21750274" y="4753102"/>
                  </a:lnTo>
                  <a:cubicBezTo>
                    <a:pt x="22004528" y="4753102"/>
                    <a:pt x="22210649" y="4547362"/>
                    <a:pt x="22210649" y="4293743"/>
                  </a:cubicBezTo>
                  <a:lnTo>
                    <a:pt x="22210649" y="472059"/>
                  </a:lnTo>
                  <a:cubicBezTo>
                    <a:pt x="22210649" y="218313"/>
                    <a:pt x="22004528" y="12700"/>
                    <a:pt x="21750274" y="12700"/>
                  </a:cubicBezTo>
                  <a:lnTo>
                    <a:pt x="473075" y="12700"/>
                  </a:lnTo>
                  <a:lnTo>
                    <a:pt x="473075" y="6350"/>
                  </a:lnTo>
                  <a:lnTo>
                    <a:pt x="473075" y="12700"/>
                  </a:lnTo>
                  <a:cubicBezTo>
                    <a:pt x="218821" y="12700"/>
                    <a:pt x="12700" y="218440"/>
                    <a:pt x="12700" y="47205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4507" y="5464374"/>
            <a:ext cx="16638985" cy="709166"/>
            <a:chOff x="0" y="0"/>
            <a:chExt cx="22185313" cy="945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85376" cy="945515"/>
            </a:xfrm>
            <a:custGeom>
              <a:avLst/>
              <a:gdLst/>
              <a:ahLst/>
              <a:cxnLst/>
              <a:rect r="r" b="b" t="t" l="l"/>
              <a:pathLst>
                <a:path h="945515" w="22185376">
                  <a:moveTo>
                    <a:pt x="0" y="0"/>
                  </a:moveTo>
                  <a:lnTo>
                    <a:pt x="22185376" y="0"/>
                  </a:lnTo>
                  <a:lnTo>
                    <a:pt x="22185376" y="945515"/>
                  </a:lnTo>
                  <a:lnTo>
                    <a:pt x="0" y="94551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57275" y="6974626"/>
            <a:ext cx="7975065" cy="46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581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Faris Abouagour    → Model Training &amp; Validation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24507" y="6173540"/>
            <a:ext cx="16638985" cy="709166"/>
            <a:chOff x="0" y="0"/>
            <a:chExt cx="22185313" cy="945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185376" cy="945515"/>
            </a:xfrm>
            <a:custGeom>
              <a:avLst/>
              <a:gdLst/>
              <a:ahLst/>
              <a:cxnLst/>
              <a:rect r="r" b="b" t="t" l="l"/>
              <a:pathLst>
                <a:path h="945515" w="22185376">
                  <a:moveTo>
                    <a:pt x="0" y="0"/>
                  </a:moveTo>
                  <a:lnTo>
                    <a:pt x="22185376" y="0"/>
                  </a:lnTo>
                  <a:lnTo>
                    <a:pt x="22185376" y="945515"/>
                  </a:lnTo>
                  <a:lnTo>
                    <a:pt x="0" y="945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71561" y="8405812"/>
            <a:ext cx="8086725" cy="4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Mohamed Ghonem → Deployment via Web Interface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3672752"/>
            <a:ext cx="16638985" cy="709166"/>
            <a:chOff x="0" y="0"/>
            <a:chExt cx="22185313" cy="9455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85376" cy="945515"/>
            </a:xfrm>
            <a:custGeom>
              <a:avLst/>
              <a:gdLst/>
              <a:ahLst/>
              <a:cxnLst/>
              <a:rect r="r" b="b" t="t" l="l"/>
              <a:pathLst>
                <a:path h="945515" w="22185376">
                  <a:moveTo>
                    <a:pt x="0" y="0"/>
                  </a:moveTo>
                  <a:lnTo>
                    <a:pt x="22185376" y="0"/>
                  </a:lnTo>
                  <a:lnTo>
                    <a:pt x="22185376" y="945515"/>
                  </a:lnTo>
                  <a:lnTo>
                    <a:pt x="0" y="94551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57275" y="6258840"/>
            <a:ext cx="7294139" cy="4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Ahmed Ammar       → EDA &amp; Feature Building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38794" y="7591871"/>
            <a:ext cx="16638985" cy="709166"/>
            <a:chOff x="0" y="0"/>
            <a:chExt cx="22185313" cy="9455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185376" cy="945515"/>
            </a:xfrm>
            <a:custGeom>
              <a:avLst/>
              <a:gdLst/>
              <a:ahLst/>
              <a:cxnLst/>
              <a:rect r="r" b="b" t="t" l="l"/>
              <a:pathLst>
                <a:path h="945515" w="22185376">
                  <a:moveTo>
                    <a:pt x="0" y="0"/>
                  </a:moveTo>
                  <a:lnTo>
                    <a:pt x="22185376" y="0"/>
                  </a:lnTo>
                  <a:lnTo>
                    <a:pt x="22185376" y="945515"/>
                  </a:lnTo>
                  <a:lnTo>
                    <a:pt x="0" y="945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24507" y="8301037"/>
            <a:ext cx="16638985" cy="709166"/>
            <a:chOff x="0" y="0"/>
            <a:chExt cx="22185313" cy="9455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185376" cy="945515"/>
            </a:xfrm>
            <a:custGeom>
              <a:avLst/>
              <a:gdLst/>
              <a:ahLst/>
              <a:cxnLst/>
              <a:rect r="r" b="b" t="t" l="l"/>
              <a:pathLst>
                <a:path h="945515" w="22185376">
                  <a:moveTo>
                    <a:pt x="0" y="0"/>
                  </a:moveTo>
                  <a:lnTo>
                    <a:pt x="22185376" y="0"/>
                  </a:lnTo>
                  <a:lnTo>
                    <a:pt x="22185376" y="945515"/>
                  </a:lnTo>
                  <a:lnTo>
                    <a:pt x="0" y="94551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57275" y="7677596"/>
            <a:ext cx="7736830" cy="4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Youssef Fady          → Model Training &amp; Validation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7275" y="5568725"/>
            <a:ext cx="6783394" cy="4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Mohamed Yehia     → Data Preparation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646485"/>
            <a:ext cx="11775876" cy="84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Revolutionising Interaction: Key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388816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advanced gesture recognition system opens doors to transformative applications, enhancing how humans interact with technology and each other.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155" y="4778127"/>
            <a:ext cx="897583" cy="897583"/>
            <a:chOff x="0" y="0"/>
            <a:chExt cx="1196777" cy="119677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0"/>
                  </a:moveTo>
                  <a:lnTo>
                    <a:pt x="1196721" y="0"/>
                  </a:lnTo>
                  <a:lnTo>
                    <a:pt x="1196721" y="1196721"/>
                  </a:lnTo>
                  <a:lnTo>
                    <a:pt x="0" y="119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5963990"/>
            <a:ext cx="4355752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Sign Language Translation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25153"/>
            <a:ext cx="5148560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Bridging communication gaps by accurately interpreting sign language in real-time.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569720" y="4778127"/>
            <a:ext cx="897582" cy="897583"/>
            <a:chOff x="0" y="0"/>
            <a:chExt cx="1196777" cy="119677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0"/>
                  </a:moveTo>
                  <a:lnTo>
                    <a:pt x="1196721" y="0"/>
                  </a:lnTo>
                  <a:lnTo>
                    <a:pt x="1196721" y="1196721"/>
                  </a:lnTo>
                  <a:lnTo>
                    <a:pt x="0" y="119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-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69720" y="6183958"/>
            <a:ext cx="4836765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Human-Computer Interaction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9720" y="6925153"/>
            <a:ext cx="5148560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Enabling intuitive control of devices and systems through natural hand movements.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092285" y="4778127"/>
            <a:ext cx="897582" cy="897583"/>
            <a:chOff x="0" y="0"/>
            <a:chExt cx="1196777" cy="119677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0"/>
                  </a:moveTo>
                  <a:lnTo>
                    <a:pt x="1196721" y="0"/>
                  </a:lnTo>
                  <a:lnTo>
                    <a:pt x="1196721" y="1196721"/>
                  </a:lnTo>
                  <a:lnTo>
                    <a:pt x="0" y="119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-4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092285" y="5963990"/>
            <a:ext cx="3795415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AR/VR Gesture Control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0740" y="6925153"/>
            <a:ext cx="5148560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Providing immersive and seamless control within augmented and virtual reality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9802" y="762971"/>
            <a:ext cx="11024289" cy="144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300" strike="noStrike" u="non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Dataset Overview and Preprocessing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802" y="2336316"/>
            <a:ext cx="16688395" cy="90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249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 meticulously curated dataset underpins our model's performance, ensuring robustness and generalisability across various gesture classes.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82352" y="1549407"/>
            <a:ext cx="8065442" cy="8065442"/>
            <a:chOff x="0" y="0"/>
            <a:chExt cx="10753923" cy="1075392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753979" cy="10753979"/>
            </a:xfrm>
            <a:custGeom>
              <a:avLst/>
              <a:gdLst/>
              <a:ahLst/>
              <a:cxnLst/>
              <a:rect r="r" b="b" t="t" l="l"/>
              <a:pathLst>
                <a:path h="10753979" w="10753979">
                  <a:moveTo>
                    <a:pt x="0" y="0"/>
                  </a:moveTo>
                  <a:lnTo>
                    <a:pt x="10753979" y="0"/>
                  </a:lnTo>
                  <a:lnTo>
                    <a:pt x="10753979" y="10753979"/>
                  </a:lnTo>
                  <a:lnTo>
                    <a:pt x="0" y="107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44000" y="4183056"/>
            <a:ext cx="8842347" cy="102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546" indent="-194273" lvl="1">
              <a:lnSpc>
                <a:spcPts val="4232"/>
              </a:lnSpc>
              <a:buFont typeface="Arial"/>
              <a:buChar char="•"/>
            </a:pPr>
            <a:r>
              <a:rPr lang="en-US" b="true" sz="2576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Structure:</a:t>
            </a:r>
            <a:r>
              <a:rPr lang="en-US" sz="2576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Organised into distinct training, validation, and testing splits for rigorous evaluation.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272502"/>
            <a:ext cx="8842347" cy="155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546" indent="-194273" lvl="1">
              <a:lnSpc>
                <a:spcPts val="4232"/>
              </a:lnSpc>
              <a:buFont typeface="Arial"/>
              <a:buChar char="•"/>
            </a:pPr>
            <a:r>
              <a:rPr lang="en-US" b="true" sz="2576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Classes:</a:t>
            </a:r>
            <a:r>
              <a:rPr lang="en-US" sz="2576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Approximately 27 unique gesture classes, including the English alphabet (A-Z), 'space', 'delete', and 'nothing' gestures.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862861"/>
            <a:ext cx="8842347" cy="155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546" indent="-194273" lvl="1">
              <a:lnSpc>
                <a:spcPts val="4232"/>
              </a:lnSpc>
              <a:buFont typeface="Arial"/>
              <a:buChar char="•"/>
            </a:pPr>
            <a:r>
              <a:rPr lang="en-US" b="true" sz="2576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Preprocessing:</a:t>
            </a:r>
            <a:r>
              <a:rPr lang="en-US" sz="2576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Images underwent resizing to a uniform dimension, normalisation of pixel values, and extensive augmentation to enhance model robustness.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05155" y="4400848"/>
            <a:ext cx="38100" cy="4523929"/>
            <a:chOff x="0" y="0"/>
            <a:chExt cx="50800" cy="6031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6031865"/>
            </a:xfrm>
            <a:custGeom>
              <a:avLst/>
              <a:gdLst/>
              <a:ahLst/>
              <a:cxnLst/>
              <a:rect r="r" b="b" t="t" l="l"/>
              <a:pathLst>
                <a:path h="6031865" w="50800">
                  <a:moveTo>
                    <a:pt x="0" y="0"/>
                  </a:moveTo>
                  <a:lnTo>
                    <a:pt x="50800" y="0"/>
                  </a:lnTo>
                  <a:lnTo>
                    <a:pt x="50800" y="6031865"/>
                  </a:lnTo>
                  <a:lnTo>
                    <a:pt x="0" y="6031865"/>
                  </a:ln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1219200"/>
            <a:ext cx="9335691" cy="155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Efficient Model Architecture: MobileNetV2 Backbone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3011537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 leverage the MobileNetV2 architecture for its optimal balance of efficiency and accuracy, critical for real-time gesture recognition.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3871" y="4763840"/>
            <a:ext cx="4188916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Custom Classifier Details: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53871" y="5642967"/>
            <a:ext cx="888697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Dropout Layers: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Strategically incorporated to mitigate overfitting and improve generalisation.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3871" y="6705154"/>
            <a:ext cx="888697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Fully Connected Layers: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Maps extracted features to the distinct gesture classes.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3871" y="7767340"/>
            <a:ext cx="888697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Pre-training: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Initialised with weights from ImageNet, then fine-tuned on our gesture dataset for domain-specific performance.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4430" y="1932831"/>
            <a:ext cx="2429140" cy="61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b="true" sz="3212">
                <a:solidFill>
                  <a:srgbClr val="16287F"/>
                </a:solidFill>
                <a:latin typeface="PT Sans Bold"/>
                <a:ea typeface="PT Sans Bold"/>
                <a:cs typeface="PT Sans Bold"/>
                <a:sym typeface="PT Sans Bold"/>
              </a:rPr>
              <a:t>MobileNet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291679"/>
            <a:ext cx="5632400" cy="84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Training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641848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training regimen employs state-of-the-art tools and hardware to achieve optimal model performance.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105" y="3533329"/>
            <a:ext cx="5236517" cy="2308622"/>
            <a:chOff x="0" y="0"/>
            <a:chExt cx="6982023" cy="30781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31152" cy="3027299"/>
            </a:xfrm>
            <a:custGeom>
              <a:avLst/>
              <a:gdLst/>
              <a:ahLst/>
              <a:cxnLst/>
              <a:rect r="r" b="b" t="t" l="l"/>
              <a:pathLst>
                <a:path h="3027299" w="6931152">
                  <a:moveTo>
                    <a:pt x="0" y="243840"/>
                  </a:moveTo>
                  <a:cubicBezTo>
                    <a:pt x="0" y="109220"/>
                    <a:pt x="110236" y="0"/>
                    <a:pt x="246126" y="0"/>
                  </a:cubicBezTo>
                  <a:lnTo>
                    <a:pt x="6685026" y="0"/>
                  </a:lnTo>
                  <a:cubicBezTo>
                    <a:pt x="6820916" y="0"/>
                    <a:pt x="6931152" y="109220"/>
                    <a:pt x="6931152" y="243840"/>
                  </a:cubicBezTo>
                  <a:lnTo>
                    <a:pt x="6931152" y="2783459"/>
                  </a:lnTo>
                  <a:cubicBezTo>
                    <a:pt x="6931152" y="2918079"/>
                    <a:pt x="6820916" y="3027299"/>
                    <a:pt x="6685026" y="3027299"/>
                  </a:cubicBezTo>
                  <a:lnTo>
                    <a:pt x="246126" y="3027299"/>
                  </a:lnTo>
                  <a:cubicBezTo>
                    <a:pt x="110236" y="3027299"/>
                    <a:pt x="0" y="2918079"/>
                    <a:pt x="0" y="2783459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1952" cy="3078226"/>
            </a:xfrm>
            <a:custGeom>
              <a:avLst/>
              <a:gdLst/>
              <a:ahLst/>
              <a:cxnLst/>
              <a:rect r="r" b="b" t="t" l="l"/>
              <a:pathLst>
                <a:path h="3078226" w="6981952">
                  <a:moveTo>
                    <a:pt x="0" y="269240"/>
                  </a:moveTo>
                  <a:cubicBezTo>
                    <a:pt x="0" y="120269"/>
                    <a:pt x="121793" y="0"/>
                    <a:pt x="271526" y="0"/>
                  </a:cubicBezTo>
                  <a:lnTo>
                    <a:pt x="6710426" y="0"/>
                  </a:lnTo>
                  <a:lnTo>
                    <a:pt x="6710426" y="25400"/>
                  </a:lnTo>
                  <a:lnTo>
                    <a:pt x="6710426" y="0"/>
                  </a:lnTo>
                  <a:cubicBezTo>
                    <a:pt x="6860159" y="0"/>
                    <a:pt x="6981952" y="120269"/>
                    <a:pt x="6981952" y="269240"/>
                  </a:cubicBezTo>
                  <a:lnTo>
                    <a:pt x="6956552" y="269240"/>
                  </a:lnTo>
                  <a:lnTo>
                    <a:pt x="6981952" y="269240"/>
                  </a:lnTo>
                  <a:lnTo>
                    <a:pt x="6981952" y="2808859"/>
                  </a:lnTo>
                  <a:lnTo>
                    <a:pt x="6956552" y="2808859"/>
                  </a:lnTo>
                  <a:lnTo>
                    <a:pt x="6981952" y="2808859"/>
                  </a:lnTo>
                  <a:cubicBezTo>
                    <a:pt x="6981952" y="2957830"/>
                    <a:pt x="6860159" y="3078099"/>
                    <a:pt x="6710426" y="3078099"/>
                  </a:cubicBezTo>
                  <a:lnTo>
                    <a:pt x="6710426" y="3052699"/>
                  </a:lnTo>
                  <a:lnTo>
                    <a:pt x="6710426" y="3078099"/>
                  </a:lnTo>
                  <a:lnTo>
                    <a:pt x="271526" y="3078099"/>
                  </a:lnTo>
                  <a:lnTo>
                    <a:pt x="271526" y="3052699"/>
                  </a:lnTo>
                  <a:lnTo>
                    <a:pt x="271526" y="3078099"/>
                  </a:lnTo>
                  <a:cubicBezTo>
                    <a:pt x="121793" y="3078226"/>
                    <a:pt x="0" y="2957830"/>
                    <a:pt x="0" y="28088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808859"/>
                  </a:lnTo>
                  <a:lnTo>
                    <a:pt x="25400" y="2808859"/>
                  </a:lnTo>
                  <a:lnTo>
                    <a:pt x="50800" y="2808859"/>
                  </a:lnTo>
                  <a:cubicBezTo>
                    <a:pt x="50800" y="2929255"/>
                    <a:pt x="149352" y="3027299"/>
                    <a:pt x="271526" y="3027299"/>
                  </a:cubicBezTo>
                  <a:lnTo>
                    <a:pt x="6710426" y="3027299"/>
                  </a:lnTo>
                  <a:cubicBezTo>
                    <a:pt x="6832600" y="3027299"/>
                    <a:pt x="6931152" y="2929255"/>
                    <a:pt x="6931152" y="2808859"/>
                  </a:cubicBezTo>
                  <a:lnTo>
                    <a:pt x="6931152" y="269240"/>
                  </a:lnTo>
                  <a:cubicBezTo>
                    <a:pt x="6931279" y="148844"/>
                    <a:pt x="6832600" y="50800"/>
                    <a:pt x="6710426" y="50800"/>
                  </a:cubicBezTo>
                  <a:lnTo>
                    <a:pt x="271526" y="50800"/>
                  </a:lnTo>
                  <a:lnTo>
                    <a:pt x="271526" y="25400"/>
                  </a:lnTo>
                  <a:lnTo>
                    <a:pt x="271526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9055" y="3552379"/>
            <a:ext cx="152400" cy="2270522"/>
            <a:chOff x="0" y="0"/>
            <a:chExt cx="203200" cy="3027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3027426"/>
            </a:xfrm>
            <a:custGeom>
              <a:avLst/>
              <a:gdLst/>
              <a:ahLst/>
              <a:cxnLst/>
              <a:rect r="r" b="b" t="t" l="l"/>
              <a:pathLst>
                <a:path h="302742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25826"/>
                  </a:lnTo>
                  <a:cubicBezTo>
                    <a:pt x="203200" y="2981960"/>
                    <a:pt x="157734" y="3027426"/>
                    <a:pt x="101600" y="3027426"/>
                  </a:cubicBezTo>
                  <a:cubicBezTo>
                    <a:pt x="45466" y="3027426"/>
                    <a:pt x="0" y="2981960"/>
                    <a:pt x="0" y="2925826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98699" y="3803897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Framework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699" y="4366171"/>
            <a:ext cx="4409629" cy="111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PyTorch (torch==2.3.1, torchvision==0.18.1)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5666" y="3533329"/>
            <a:ext cx="5236517" cy="2308622"/>
            <a:chOff x="0" y="0"/>
            <a:chExt cx="6982023" cy="3078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6931152" cy="3027299"/>
            </a:xfrm>
            <a:custGeom>
              <a:avLst/>
              <a:gdLst/>
              <a:ahLst/>
              <a:cxnLst/>
              <a:rect r="r" b="b" t="t" l="l"/>
              <a:pathLst>
                <a:path h="3027299" w="6931152">
                  <a:moveTo>
                    <a:pt x="0" y="243840"/>
                  </a:moveTo>
                  <a:cubicBezTo>
                    <a:pt x="0" y="109220"/>
                    <a:pt x="110236" y="0"/>
                    <a:pt x="246126" y="0"/>
                  </a:cubicBezTo>
                  <a:lnTo>
                    <a:pt x="6685026" y="0"/>
                  </a:lnTo>
                  <a:cubicBezTo>
                    <a:pt x="6820916" y="0"/>
                    <a:pt x="6931152" y="109220"/>
                    <a:pt x="6931152" y="243840"/>
                  </a:cubicBezTo>
                  <a:lnTo>
                    <a:pt x="6931152" y="2783459"/>
                  </a:lnTo>
                  <a:cubicBezTo>
                    <a:pt x="6931152" y="2918079"/>
                    <a:pt x="6820916" y="3027299"/>
                    <a:pt x="6685026" y="3027299"/>
                  </a:cubicBezTo>
                  <a:lnTo>
                    <a:pt x="246126" y="3027299"/>
                  </a:lnTo>
                  <a:cubicBezTo>
                    <a:pt x="110236" y="3027299"/>
                    <a:pt x="0" y="2918079"/>
                    <a:pt x="0" y="2783459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1952" cy="3078226"/>
            </a:xfrm>
            <a:custGeom>
              <a:avLst/>
              <a:gdLst/>
              <a:ahLst/>
              <a:cxnLst/>
              <a:rect r="r" b="b" t="t" l="l"/>
              <a:pathLst>
                <a:path h="3078226" w="6981952">
                  <a:moveTo>
                    <a:pt x="0" y="269240"/>
                  </a:moveTo>
                  <a:cubicBezTo>
                    <a:pt x="0" y="120269"/>
                    <a:pt x="121793" y="0"/>
                    <a:pt x="271526" y="0"/>
                  </a:cubicBezTo>
                  <a:lnTo>
                    <a:pt x="6710426" y="0"/>
                  </a:lnTo>
                  <a:lnTo>
                    <a:pt x="6710426" y="25400"/>
                  </a:lnTo>
                  <a:lnTo>
                    <a:pt x="6710426" y="0"/>
                  </a:lnTo>
                  <a:cubicBezTo>
                    <a:pt x="6860159" y="0"/>
                    <a:pt x="6981952" y="120269"/>
                    <a:pt x="6981952" y="269240"/>
                  </a:cubicBezTo>
                  <a:lnTo>
                    <a:pt x="6956552" y="269240"/>
                  </a:lnTo>
                  <a:lnTo>
                    <a:pt x="6981952" y="269240"/>
                  </a:lnTo>
                  <a:lnTo>
                    <a:pt x="6981952" y="2808859"/>
                  </a:lnTo>
                  <a:lnTo>
                    <a:pt x="6956552" y="2808859"/>
                  </a:lnTo>
                  <a:lnTo>
                    <a:pt x="6981952" y="2808859"/>
                  </a:lnTo>
                  <a:cubicBezTo>
                    <a:pt x="6981952" y="2957830"/>
                    <a:pt x="6860159" y="3078099"/>
                    <a:pt x="6710426" y="3078099"/>
                  </a:cubicBezTo>
                  <a:lnTo>
                    <a:pt x="6710426" y="3052699"/>
                  </a:lnTo>
                  <a:lnTo>
                    <a:pt x="6710426" y="3078099"/>
                  </a:lnTo>
                  <a:lnTo>
                    <a:pt x="271526" y="3078099"/>
                  </a:lnTo>
                  <a:lnTo>
                    <a:pt x="271526" y="3052699"/>
                  </a:lnTo>
                  <a:lnTo>
                    <a:pt x="271526" y="3078099"/>
                  </a:lnTo>
                  <a:cubicBezTo>
                    <a:pt x="121793" y="3078226"/>
                    <a:pt x="0" y="2957830"/>
                    <a:pt x="0" y="28088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808859"/>
                  </a:lnTo>
                  <a:lnTo>
                    <a:pt x="25400" y="2808859"/>
                  </a:lnTo>
                  <a:lnTo>
                    <a:pt x="50800" y="2808859"/>
                  </a:lnTo>
                  <a:cubicBezTo>
                    <a:pt x="50800" y="2929255"/>
                    <a:pt x="149352" y="3027299"/>
                    <a:pt x="271526" y="3027299"/>
                  </a:cubicBezTo>
                  <a:lnTo>
                    <a:pt x="6710426" y="3027299"/>
                  </a:lnTo>
                  <a:cubicBezTo>
                    <a:pt x="6832600" y="3027299"/>
                    <a:pt x="6931152" y="2929255"/>
                    <a:pt x="6931152" y="2808859"/>
                  </a:cubicBezTo>
                  <a:lnTo>
                    <a:pt x="6931152" y="269240"/>
                  </a:lnTo>
                  <a:cubicBezTo>
                    <a:pt x="6931279" y="148844"/>
                    <a:pt x="6832600" y="50800"/>
                    <a:pt x="6710426" y="50800"/>
                  </a:cubicBezTo>
                  <a:lnTo>
                    <a:pt x="271526" y="50800"/>
                  </a:lnTo>
                  <a:lnTo>
                    <a:pt x="271526" y="25400"/>
                  </a:lnTo>
                  <a:lnTo>
                    <a:pt x="271526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99C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06616" y="3552379"/>
            <a:ext cx="152400" cy="2270522"/>
            <a:chOff x="0" y="0"/>
            <a:chExt cx="203200" cy="30273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3027426"/>
            </a:xfrm>
            <a:custGeom>
              <a:avLst/>
              <a:gdLst/>
              <a:ahLst/>
              <a:cxnLst/>
              <a:rect r="r" b="b" t="t" l="l"/>
              <a:pathLst>
                <a:path h="302742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25826"/>
                  </a:lnTo>
                  <a:cubicBezTo>
                    <a:pt x="203200" y="2981960"/>
                    <a:pt x="157734" y="3027426"/>
                    <a:pt x="101600" y="3027426"/>
                  </a:cubicBezTo>
                  <a:cubicBezTo>
                    <a:pt x="45466" y="3027426"/>
                    <a:pt x="0" y="2981960"/>
                    <a:pt x="0" y="2925826"/>
                  </a:cubicBezTo>
                  <a:close/>
                </a:path>
              </a:pathLst>
            </a:custGeom>
            <a:solidFill>
              <a:srgbClr val="999C9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996261" y="3803897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Loss Function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96261" y="4413796"/>
            <a:ext cx="4409629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CrossEntropyLoss for multi-class classification.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23229" y="3533329"/>
            <a:ext cx="5236666" cy="2308622"/>
            <a:chOff x="0" y="0"/>
            <a:chExt cx="6982222" cy="30781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6931406" cy="3027299"/>
            </a:xfrm>
            <a:custGeom>
              <a:avLst/>
              <a:gdLst/>
              <a:ahLst/>
              <a:cxnLst/>
              <a:rect r="r" b="b" t="t" l="l"/>
              <a:pathLst>
                <a:path h="3027299" w="6931406">
                  <a:moveTo>
                    <a:pt x="0" y="243840"/>
                  </a:moveTo>
                  <a:cubicBezTo>
                    <a:pt x="0" y="109220"/>
                    <a:pt x="110236" y="0"/>
                    <a:pt x="246126" y="0"/>
                  </a:cubicBezTo>
                  <a:lnTo>
                    <a:pt x="6685280" y="0"/>
                  </a:lnTo>
                  <a:cubicBezTo>
                    <a:pt x="6821170" y="0"/>
                    <a:pt x="6931406" y="109220"/>
                    <a:pt x="6931406" y="243840"/>
                  </a:cubicBezTo>
                  <a:lnTo>
                    <a:pt x="6931406" y="2783459"/>
                  </a:lnTo>
                  <a:cubicBezTo>
                    <a:pt x="6931406" y="2918079"/>
                    <a:pt x="6821170" y="3027299"/>
                    <a:pt x="6685280" y="3027299"/>
                  </a:cubicBezTo>
                  <a:lnTo>
                    <a:pt x="246126" y="3027299"/>
                  </a:lnTo>
                  <a:cubicBezTo>
                    <a:pt x="110236" y="3027299"/>
                    <a:pt x="0" y="2918079"/>
                    <a:pt x="0" y="2783459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2206" cy="3078226"/>
            </a:xfrm>
            <a:custGeom>
              <a:avLst/>
              <a:gdLst/>
              <a:ahLst/>
              <a:cxnLst/>
              <a:rect r="r" b="b" t="t" l="l"/>
              <a:pathLst>
                <a:path h="3078226" w="6982206">
                  <a:moveTo>
                    <a:pt x="0" y="269240"/>
                  </a:moveTo>
                  <a:cubicBezTo>
                    <a:pt x="0" y="120269"/>
                    <a:pt x="121793" y="0"/>
                    <a:pt x="271526" y="0"/>
                  </a:cubicBezTo>
                  <a:lnTo>
                    <a:pt x="6710680" y="0"/>
                  </a:lnTo>
                  <a:lnTo>
                    <a:pt x="6710680" y="25400"/>
                  </a:lnTo>
                  <a:lnTo>
                    <a:pt x="6710680" y="0"/>
                  </a:lnTo>
                  <a:cubicBezTo>
                    <a:pt x="6860413" y="0"/>
                    <a:pt x="6982206" y="120269"/>
                    <a:pt x="6982206" y="269240"/>
                  </a:cubicBezTo>
                  <a:lnTo>
                    <a:pt x="6956806" y="269240"/>
                  </a:lnTo>
                  <a:lnTo>
                    <a:pt x="6982206" y="269240"/>
                  </a:lnTo>
                  <a:lnTo>
                    <a:pt x="6982206" y="2808859"/>
                  </a:lnTo>
                  <a:lnTo>
                    <a:pt x="6956806" y="2808859"/>
                  </a:lnTo>
                  <a:lnTo>
                    <a:pt x="6982206" y="2808859"/>
                  </a:lnTo>
                  <a:cubicBezTo>
                    <a:pt x="6982206" y="2957830"/>
                    <a:pt x="6860413" y="3078099"/>
                    <a:pt x="6710680" y="3078099"/>
                  </a:cubicBezTo>
                  <a:lnTo>
                    <a:pt x="6710680" y="3052699"/>
                  </a:lnTo>
                  <a:lnTo>
                    <a:pt x="6710680" y="3078099"/>
                  </a:lnTo>
                  <a:lnTo>
                    <a:pt x="271526" y="3078099"/>
                  </a:lnTo>
                  <a:lnTo>
                    <a:pt x="271526" y="3052699"/>
                  </a:lnTo>
                  <a:lnTo>
                    <a:pt x="271526" y="3078099"/>
                  </a:lnTo>
                  <a:cubicBezTo>
                    <a:pt x="121793" y="3078226"/>
                    <a:pt x="0" y="2957830"/>
                    <a:pt x="0" y="280885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808859"/>
                  </a:lnTo>
                  <a:lnTo>
                    <a:pt x="25400" y="2808859"/>
                  </a:lnTo>
                  <a:lnTo>
                    <a:pt x="50800" y="2808859"/>
                  </a:lnTo>
                  <a:cubicBezTo>
                    <a:pt x="50800" y="2929255"/>
                    <a:pt x="149352" y="3027299"/>
                    <a:pt x="271526" y="3027299"/>
                  </a:cubicBezTo>
                  <a:lnTo>
                    <a:pt x="6710680" y="3027299"/>
                  </a:lnTo>
                  <a:cubicBezTo>
                    <a:pt x="6832854" y="3027299"/>
                    <a:pt x="6931406" y="2929255"/>
                    <a:pt x="6931406" y="2808859"/>
                  </a:cubicBezTo>
                  <a:lnTo>
                    <a:pt x="6931406" y="269240"/>
                  </a:lnTo>
                  <a:cubicBezTo>
                    <a:pt x="6931406" y="148844"/>
                    <a:pt x="6832854" y="50800"/>
                    <a:pt x="6710680" y="50800"/>
                  </a:cubicBezTo>
                  <a:lnTo>
                    <a:pt x="271526" y="50800"/>
                  </a:lnTo>
                  <a:lnTo>
                    <a:pt x="271526" y="25400"/>
                  </a:lnTo>
                  <a:lnTo>
                    <a:pt x="271526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004179" y="3552379"/>
            <a:ext cx="152400" cy="2270522"/>
            <a:chOff x="0" y="0"/>
            <a:chExt cx="203200" cy="30273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200" cy="3027426"/>
            </a:xfrm>
            <a:custGeom>
              <a:avLst/>
              <a:gdLst/>
              <a:ahLst/>
              <a:cxnLst/>
              <a:rect r="r" b="b" t="t" l="l"/>
              <a:pathLst>
                <a:path h="302742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25826"/>
                  </a:lnTo>
                  <a:cubicBezTo>
                    <a:pt x="203200" y="2981960"/>
                    <a:pt x="157734" y="3027426"/>
                    <a:pt x="101600" y="3027426"/>
                  </a:cubicBezTo>
                  <a:cubicBezTo>
                    <a:pt x="45466" y="3027426"/>
                    <a:pt x="0" y="2981960"/>
                    <a:pt x="0" y="2925826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493824" y="3803897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Optimizer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93824" y="4413796"/>
            <a:ext cx="4409777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Adam, with a learning rate (LR) of 1e-3.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8105" y="6102995"/>
            <a:ext cx="5236517" cy="2768352"/>
            <a:chOff x="0" y="0"/>
            <a:chExt cx="6982023" cy="36911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5400" y="25400"/>
              <a:ext cx="6931279" cy="3640328"/>
            </a:xfrm>
            <a:custGeom>
              <a:avLst/>
              <a:gdLst/>
              <a:ahLst/>
              <a:cxnLst/>
              <a:rect r="r" b="b" t="t" l="l"/>
              <a:pathLst>
                <a:path h="3640328" w="693127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685788" y="0"/>
                  </a:lnTo>
                  <a:cubicBezTo>
                    <a:pt x="6821297" y="0"/>
                    <a:pt x="6931279" y="109220"/>
                    <a:pt x="6931279" y="243840"/>
                  </a:cubicBezTo>
                  <a:lnTo>
                    <a:pt x="6931279" y="3396488"/>
                  </a:lnTo>
                  <a:cubicBezTo>
                    <a:pt x="6931279" y="3531108"/>
                    <a:pt x="6821424" y="3640328"/>
                    <a:pt x="6685788" y="3640328"/>
                  </a:cubicBezTo>
                  <a:lnTo>
                    <a:pt x="245491" y="3640328"/>
                  </a:lnTo>
                  <a:cubicBezTo>
                    <a:pt x="109982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2079" cy="3691128"/>
            </a:xfrm>
            <a:custGeom>
              <a:avLst/>
              <a:gdLst/>
              <a:ahLst/>
              <a:cxnLst/>
              <a:rect r="r" b="b" t="t" l="l"/>
              <a:pathLst>
                <a:path h="3691128" w="698207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11188" y="0"/>
                  </a:lnTo>
                  <a:lnTo>
                    <a:pt x="6711188" y="25400"/>
                  </a:lnTo>
                  <a:lnTo>
                    <a:pt x="6711188" y="0"/>
                  </a:lnTo>
                  <a:cubicBezTo>
                    <a:pt x="6860667" y="0"/>
                    <a:pt x="6982079" y="120396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3421888"/>
                  </a:lnTo>
                  <a:lnTo>
                    <a:pt x="6956679" y="3421888"/>
                  </a:lnTo>
                  <a:lnTo>
                    <a:pt x="6982079" y="3421888"/>
                  </a:lnTo>
                  <a:cubicBezTo>
                    <a:pt x="6982079" y="3570732"/>
                    <a:pt x="6860667" y="3691128"/>
                    <a:pt x="6711188" y="3691128"/>
                  </a:cubicBezTo>
                  <a:lnTo>
                    <a:pt x="6711188" y="3665728"/>
                  </a:lnTo>
                  <a:lnTo>
                    <a:pt x="6711188" y="3691128"/>
                  </a:lnTo>
                  <a:lnTo>
                    <a:pt x="270891" y="3691128"/>
                  </a:lnTo>
                  <a:lnTo>
                    <a:pt x="270891" y="3665728"/>
                  </a:lnTo>
                  <a:lnTo>
                    <a:pt x="270891" y="3691128"/>
                  </a:lnTo>
                  <a:cubicBezTo>
                    <a:pt x="121412" y="3691128"/>
                    <a:pt x="0" y="3570732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411"/>
                    <a:pt x="149098" y="3640328"/>
                    <a:pt x="270891" y="3640328"/>
                  </a:cubicBezTo>
                  <a:lnTo>
                    <a:pt x="6711188" y="3640328"/>
                  </a:lnTo>
                  <a:cubicBezTo>
                    <a:pt x="6832854" y="3640328"/>
                    <a:pt x="6931279" y="3542411"/>
                    <a:pt x="6931279" y="3421888"/>
                  </a:cubicBezTo>
                  <a:lnTo>
                    <a:pt x="6931279" y="269240"/>
                  </a:lnTo>
                  <a:cubicBezTo>
                    <a:pt x="6931279" y="148717"/>
                    <a:pt x="6832981" y="50800"/>
                    <a:pt x="6711188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09055" y="6122045"/>
            <a:ext cx="152400" cy="2730252"/>
            <a:chOff x="0" y="0"/>
            <a:chExt cx="203200" cy="36403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3200" cy="3640328"/>
            </a:xfrm>
            <a:custGeom>
              <a:avLst/>
              <a:gdLst/>
              <a:ahLst/>
              <a:cxnLst/>
              <a:rect r="r" b="b" t="t" l="l"/>
              <a:pathLst>
                <a:path h="364032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38728"/>
                  </a:lnTo>
                  <a:cubicBezTo>
                    <a:pt x="203200" y="3594862"/>
                    <a:pt x="157734" y="3640328"/>
                    <a:pt x="101600" y="3640328"/>
                  </a:cubicBezTo>
                  <a:cubicBezTo>
                    <a:pt x="45466" y="3640328"/>
                    <a:pt x="0" y="3594862"/>
                    <a:pt x="0" y="3538728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498699" y="637356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Batch &amp; Image Size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8699" y="6983462"/>
            <a:ext cx="440962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Batch size: 32, Image dimensions: 224x224 pixels.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525666" y="6102995"/>
            <a:ext cx="5236517" cy="2768352"/>
            <a:chOff x="0" y="0"/>
            <a:chExt cx="6982023" cy="36911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5400" y="25400"/>
              <a:ext cx="6931279" cy="3640328"/>
            </a:xfrm>
            <a:custGeom>
              <a:avLst/>
              <a:gdLst/>
              <a:ahLst/>
              <a:cxnLst/>
              <a:rect r="r" b="b" t="t" l="l"/>
              <a:pathLst>
                <a:path h="3640328" w="693127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685788" y="0"/>
                  </a:lnTo>
                  <a:cubicBezTo>
                    <a:pt x="6821297" y="0"/>
                    <a:pt x="6931279" y="109220"/>
                    <a:pt x="6931279" y="243840"/>
                  </a:cubicBezTo>
                  <a:lnTo>
                    <a:pt x="6931279" y="3396488"/>
                  </a:lnTo>
                  <a:cubicBezTo>
                    <a:pt x="6931279" y="3531108"/>
                    <a:pt x="6821424" y="3640328"/>
                    <a:pt x="6685788" y="3640328"/>
                  </a:cubicBezTo>
                  <a:lnTo>
                    <a:pt x="245491" y="3640328"/>
                  </a:lnTo>
                  <a:cubicBezTo>
                    <a:pt x="109982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82079" cy="3691128"/>
            </a:xfrm>
            <a:custGeom>
              <a:avLst/>
              <a:gdLst/>
              <a:ahLst/>
              <a:cxnLst/>
              <a:rect r="r" b="b" t="t" l="l"/>
              <a:pathLst>
                <a:path h="3691128" w="698207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11188" y="0"/>
                  </a:lnTo>
                  <a:lnTo>
                    <a:pt x="6711188" y="25400"/>
                  </a:lnTo>
                  <a:lnTo>
                    <a:pt x="6711188" y="0"/>
                  </a:lnTo>
                  <a:cubicBezTo>
                    <a:pt x="6860667" y="0"/>
                    <a:pt x="6982079" y="120396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3421888"/>
                  </a:lnTo>
                  <a:lnTo>
                    <a:pt x="6956679" y="3421888"/>
                  </a:lnTo>
                  <a:lnTo>
                    <a:pt x="6982079" y="3421888"/>
                  </a:lnTo>
                  <a:cubicBezTo>
                    <a:pt x="6982079" y="3570732"/>
                    <a:pt x="6860667" y="3691128"/>
                    <a:pt x="6711188" y="3691128"/>
                  </a:cubicBezTo>
                  <a:lnTo>
                    <a:pt x="6711188" y="3665728"/>
                  </a:lnTo>
                  <a:lnTo>
                    <a:pt x="6711188" y="3691128"/>
                  </a:lnTo>
                  <a:lnTo>
                    <a:pt x="270891" y="3691128"/>
                  </a:lnTo>
                  <a:lnTo>
                    <a:pt x="270891" y="3665728"/>
                  </a:lnTo>
                  <a:lnTo>
                    <a:pt x="270891" y="3691128"/>
                  </a:lnTo>
                  <a:cubicBezTo>
                    <a:pt x="121412" y="3691128"/>
                    <a:pt x="0" y="3570732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411"/>
                    <a:pt x="149098" y="3640328"/>
                    <a:pt x="270891" y="3640328"/>
                  </a:cubicBezTo>
                  <a:lnTo>
                    <a:pt x="6711188" y="3640328"/>
                  </a:lnTo>
                  <a:cubicBezTo>
                    <a:pt x="6832854" y="3640328"/>
                    <a:pt x="6931279" y="3542411"/>
                    <a:pt x="6931279" y="3421888"/>
                  </a:cubicBezTo>
                  <a:lnTo>
                    <a:pt x="6931279" y="269240"/>
                  </a:lnTo>
                  <a:cubicBezTo>
                    <a:pt x="6931279" y="148717"/>
                    <a:pt x="6832981" y="50800"/>
                    <a:pt x="6711188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999C9D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506616" y="6122045"/>
            <a:ext cx="152400" cy="2730252"/>
            <a:chOff x="0" y="0"/>
            <a:chExt cx="203200" cy="364033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3200" cy="3640328"/>
            </a:xfrm>
            <a:custGeom>
              <a:avLst/>
              <a:gdLst/>
              <a:ahLst/>
              <a:cxnLst/>
              <a:rect r="r" b="b" t="t" l="l"/>
              <a:pathLst>
                <a:path h="364032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38728"/>
                  </a:lnTo>
                  <a:cubicBezTo>
                    <a:pt x="203200" y="3594862"/>
                    <a:pt x="157734" y="3640328"/>
                    <a:pt x="101600" y="3640328"/>
                  </a:cubicBezTo>
                  <a:cubicBezTo>
                    <a:pt x="45466" y="3640328"/>
                    <a:pt x="0" y="3594862"/>
                    <a:pt x="0" y="3538728"/>
                  </a:cubicBezTo>
                  <a:close/>
                </a:path>
              </a:pathLst>
            </a:custGeom>
            <a:solidFill>
              <a:srgbClr val="999C9D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6996261" y="637356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Hardware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996261" y="6983462"/>
            <a:ext cx="440962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High-Performance Computing (HPC) GPU nodes, featuring NVIDIA A100 (40GB) GPUs.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6208" y="474769"/>
            <a:ext cx="11296352" cy="125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372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Achieved Performance: High Accuracy &amp; Robustness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5732" y="1881538"/>
            <a:ext cx="16575584" cy="37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19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model demonstrates exceptional accuracy on both training and validation datasets, indicating strong learning and generalisation capabilities.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702371"/>
            <a:ext cx="6908858" cy="3493790"/>
            <a:chOff x="0" y="0"/>
            <a:chExt cx="8063112" cy="407749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063103" cy="4077462"/>
            </a:xfrm>
            <a:custGeom>
              <a:avLst/>
              <a:gdLst/>
              <a:ahLst/>
              <a:cxnLst/>
              <a:rect r="r" b="b" t="t" l="l"/>
              <a:pathLst>
                <a:path h="4077462" w="8063103">
                  <a:moveTo>
                    <a:pt x="0" y="0"/>
                  </a:moveTo>
                  <a:lnTo>
                    <a:pt x="8063103" y="0"/>
                  </a:lnTo>
                  <a:lnTo>
                    <a:pt x="8063103" y="4077462"/>
                  </a:lnTo>
                  <a:lnTo>
                    <a:pt x="0" y="407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" t="0" r="-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6430665"/>
            <a:ext cx="6908858" cy="3427582"/>
            <a:chOff x="0" y="0"/>
            <a:chExt cx="8425657" cy="418008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425688" cy="4180078"/>
            </a:xfrm>
            <a:custGeom>
              <a:avLst/>
              <a:gdLst/>
              <a:ahLst/>
              <a:cxnLst/>
              <a:rect r="r" b="b" t="t" l="l"/>
              <a:pathLst>
                <a:path h="4180078" w="8425688">
                  <a:moveTo>
                    <a:pt x="0" y="0"/>
                  </a:moveTo>
                  <a:lnTo>
                    <a:pt x="8425688" y="0"/>
                  </a:lnTo>
                  <a:lnTo>
                    <a:pt x="8425688" y="4180078"/>
                  </a:lnTo>
                  <a:lnTo>
                    <a:pt x="0" y="4180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0" b="-1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269909" y="3226874"/>
            <a:ext cx="7989391" cy="93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879"/>
              </a:lnSpc>
              <a:buFont typeface="Arial"/>
              <a:buChar char="•"/>
            </a:pPr>
            <a:r>
              <a:rPr lang="en-US" b="true" sz="2374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Training Accuracy:</a:t>
            </a:r>
            <a:r>
              <a:rPr lang="en-US" sz="23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Achieved approximately 94% accuracy during the training phase.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9909" y="4291144"/>
            <a:ext cx="7989391" cy="93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879"/>
              </a:lnSpc>
              <a:buFont typeface="Arial"/>
              <a:buChar char="•"/>
            </a:pPr>
            <a:r>
              <a:rPr lang="en-US" b="true" sz="2374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Validation Accuracy:</a:t>
            </a:r>
            <a:r>
              <a:rPr lang="en-US" sz="23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Reached an impressive 98% on the unseen validation set.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69909" y="5355414"/>
            <a:ext cx="7989391" cy="142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879"/>
              </a:lnSpc>
              <a:buFont typeface="Arial"/>
              <a:buChar char="•"/>
            </a:pPr>
            <a:r>
              <a:rPr lang="en-US" b="true" sz="2374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Confusion Matrix:</a:t>
            </a:r>
            <a:r>
              <a:rPr lang="en-US" sz="23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Detailed analysis via the confusion matrix confirms robust per-class performance, with minimal misclassifications.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1925" y="7764337"/>
            <a:ext cx="7989391" cy="81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0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best performing model checkpoint is saved at:</a:t>
            </a:r>
            <a:r>
              <a:rPr lang="en-US" sz="2074">
                <a:solidFill>
                  <a:srgbClr val="16287F"/>
                </a:solidFill>
                <a:latin typeface="PT Sans"/>
                <a:ea typeface="PT Sans"/>
                <a:cs typeface="PT Sans"/>
                <a:sym typeface="PT Sans"/>
              </a:rPr>
              <a:t> outputs/mobilenetv2_gesture.pth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092037"/>
            <a:ext cx="10238951" cy="80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Comprehensive Evaluation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308057"/>
            <a:ext cx="16193690" cy="86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 conducted a thorough evaluation using standard classification metrics to provide a complete understanding of the model's efficacy.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65237" y="3523209"/>
            <a:ext cx="17108793" cy="2739778"/>
            <a:chOff x="0" y="0"/>
            <a:chExt cx="22811723" cy="36530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091" y="19050"/>
              <a:ext cx="22771609" cy="3614928"/>
            </a:xfrm>
            <a:custGeom>
              <a:avLst/>
              <a:gdLst/>
              <a:ahLst/>
              <a:cxnLst/>
              <a:rect r="r" b="b" t="t" l="l"/>
              <a:pathLst>
                <a:path h="3614928" w="22771609">
                  <a:moveTo>
                    <a:pt x="0" y="598424"/>
                  </a:moveTo>
                  <a:cubicBezTo>
                    <a:pt x="0" y="267970"/>
                    <a:pt x="285025" y="0"/>
                    <a:pt x="636753" y="0"/>
                  </a:cubicBezTo>
                  <a:lnTo>
                    <a:pt x="22134856" y="0"/>
                  </a:lnTo>
                  <a:cubicBezTo>
                    <a:pt x="22486450" y="0"/>
                    <a:pt x="22771609" y="267970"/>
                    <a:pt x="22771609" y="598424"/>
                  </a:cubicBezTo>
                  <a:lnTo>
                    <a:pt x="22771609" y="3016504"/>
                  </a:lnTo>
                  <a:cubicBezTo>
                    <a:pt x="22771609" y="3346958"/>
                    <a:pt x="22486583" y="3614928"/>
                    <a:pt x="22134856" y="3614928"/>
                  </a:cubicBezTo>
                  <a:lnTo>
                    <a:pt x="636753" y="3614928"/>
                  </a:lnTo>
                  <a:cubicBezTo>
                    <a:pt x="285159" y="3614928"/>
                    <a:pt x="0" y="3346958"/>
                    <a:pt x="0" y="3016504"/>
                  </a:cubicBezTo>
                  <a:close/>
                </a:path>
              </a:pathLst>
            </a:custGeom>
            <a:solidFill>
              <a:srgbClr val="D0E5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11787" cy="3653028"/>
            </a:xfrm>
            <a:custGeom>
              <a:avLst/>
              <a:gdLst/>
              <a:ahLst/>
              <a:cxnLst/>
              <a:rect r="r" b="b" t="t" l="l"/>
              <a:pathLst>
                <a:path h="3653028" w="22811787">
                  <a:moveTo>
                    <a:pt x="0" y="617474"/>
                  </a:moveTo>
                  <a:cubicBezTo>
                    <a:pt x="0" y="276352"/>
                    <a:pt x="294267" y="0"/>
                    <a:pt x="656844" y="0"/>
                  </a:cubicBezTo>
                  <a:lnTo>
                    <a:pt x="22154947" y="0"/>
                  </a:lnTo>
                  <a:lnTo>
                    <a:pt x="22154947" y="19050"/>
                  </a:lnTo>
                  <a:lnTo>
                    <a:pt x="22154947" y="0"/>
                  </a:lnTo>
                  <a:cubicBezTo>
                    <a:pt x="22517523" y="0"/>
                    <a:pt x="22811787" y="276352"/>
                    <a:pt x="22811787" y="617474"/>
                  </a:cubicBezTo>
                  <a:lnTo>
                    <a:pt x="22791700" y="617474"/>
                  </a:lnTo>
                  <a:lnTo>
                    <a:pt x="22811787" y="617474"/>
                  </a:lnTo>
                  <a:lnTo>
                    <a:pt x="22811787" y="3035554"/>
                  </a:lnTo>
                  <a:lnTo>
                    <a:pt x="22791700" y="3035554"/>
                  </a:lnTo>
                  <a:lnTo>
                    <a:pt x="22811787" y="3035554"/>
                  </a:lnTo>
                  <a:cubicBezTo>
                    <a:pt x="22811787" y="3376803"/>
                    <a:pt x="22517523" y="3653028"/>
                    <a:pt x="22154947" y="3653028"/>
                  </a:cubicBezTo>
                  <a:lnTo>
                    <a:pt x="22154947" y="3633978"/>
                  </a:lnTo>
                  <a:lnTo>
                    <a:pt x="22154947" y="3653028"/>
                  </a:lnTo>
                  <a:lnTo>
                    <a:pt x="656844" y="3653028"/>
                  </a:lnTo>
                  <a:lnTo>
                    <a:pt x="656844" y="3633978"/>
                  </a:lnTo>
                  <a:lnTo>
                    <a:pt x="656844" y="3653028"/>
                  </a:lnTo>
                  <a:cubicBezTo>
                    <a:pt x="294267" y="3653028"/>
                    <a:pt x="0" y="3376676"/>
                    <a:pt x="0" y="3035554"/>
                  </a:cubicBezTo>
                  <a:lnTo>
                    <a:pt x="0" y="617474"/>
                  </a:lnTo>
                  <a:lnTo>
                    <a:pt x="20091" y="617474"/>
                  </a:lnTo>
                  <a:lnTo>
                    <a:pt x="0" y="617474"/>
                  </a:lnTo>
                  <a:moveTo>
                    <a:pt x="40182" y="617474"/>
                  </a:moveTo>
                  <a:lnTo>
                    <a:pt x="40182" y="3035554"/>
                  </a:lnTo>
                  <a:lnTo>
                    <a:pt x="20091" y="3035554"/>
                  </a:lnTo>
                  <a:lnTo>
                    <a:pt x="40182" y="3035554"/>
                  </a:lnTo>
                  <a:cubicBezTo>
                    <a:pt x="40182" y="3355340"/>
                    <a:pt x="316099" y="3614928"/>
                    <a:pt x="656844" y="3614928"/>
                  </a:cubicBezTo>
                  <a:lnTo>
                    <a:pt x="22154947" y="3614928"/>
                  </a:lnTo>
                  <a:cubicBezTo>
                    <a:pt x="22495692" y="3614928"/>
                    <a:pt x="22771608" y="3355340"/>
                    <a:pt x="22771608" y="3035554"/>
                  </a:cubicBezTo>
                  <a:lnTo>
                    <a:pt x="22771608" y="617474"/>
                  </a:lnTo>
                  <a:cubicBezTo>
                    <a:pt x="22771608" y="297688"/>
                    <a:pt x="22495692" y="38100"/>
                    <a:pt x="22154947" y="38100"/>
                  </a:cubicBezTo>
                  <a:lnTo>
                    <a:pt x="656844" y="38100"/>
                  </a:lnTo>
                  <a:lnTo>
                    <a:pt x="656844" y="19050"/>
                  </a:lnTo>
                  <a:lnTo>
                    <a:pt x="656844" y="38100"/>
                  </a:lnTo>
                  <a:cubicBezTo>
                    <a:pt x="316099" y="38100"/>
                    <a:pt x="40182" y="297688"/>
                    <a:pt x="40182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75730" y="3566071"/>
            <a:ext cx="5378798" cy="2654053"/>
            <a:chOff x="0" y="0"/>
            <a:chExt cx="7171730" cy="3538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71690" cy="3538728"/>
            </a:xfrm>
            <a:custGeom>
              <a:avLst/>
              <a:gdLst/>
              <a:ahLst/>
              <a:cxnLst/>
              <a:rect r="r" b="b" t="t" l="l"/>
              <a:pathLst>
                <a:path h="3538728" w="7171690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lnTo>
                    <a:pt x="6573266" y="0"/>
                  </a:lnTo>
                  <a:cubicBezTo>
                    <a:pt x="6903720" y="0"/>
                    <a:pt x="7171690" y="267970"/>
                    <a:pt x="7171690" y="598424"/>
                  </a:cubicBezTo>
                  <a:lnTo>
                    <a:pt x="7171690" y="2940304"/>
                  </a:lnTo>
                  <a:cubicBezTo>
                    <a:pt x="7171690" y="3270758"/>
                    <a:pt x="6903720" y="3538728"/>
                    <a:pt x="6573266" y="3538728"/>
                  </a:cubicBezTo>
                  <a:lnTo>
                    <a:pt x="598424" y="3538728"/>
                  </a:lnTo>
                  <a:cubicBezTo>
                    <a:pt x="267970" y="3538728"/>
                    <a:pt x="0" y="3270758"/>
                    <a:pt x="0" y="2940304"/>
                  </a:cubicBezTo>
                  <a:close/>
                </a:path>
              </a:pathLst>
            </a:custGeom>
            <a:solidFill>
              <a:srgbClr val="D0E5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74874" y="37794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Key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874" y="4389388"/>
            <a:ext cx="478050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Accuracy, Precision, Recall, and F1-score were calculated for each gesture class.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54528" y="3566071"/>
            <a:ext cx="5336827" cy="2654053"/>
            <a:chOff x="0" y="0"/>
            <a:chExt cx="7115770" cy="35387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15731" cy="3538728"/>
            </a:xfrm>
            <a:custGeom>
              <a:avLst/>
              <a:gdLst/>
              <a:ahLst/>
              <a:cxnLst/>
              <a:rect r="r" b="b" t="t" l="l"/>
              <a:pathLst>
                <a:path h="3538728" w="7115731">
                  <a:moveTo>
                    <a:pt x="0" y="0"/>
                  </a:moveTo>
                  <a:lnTo>
                    <a:pt x="7115731" y="0"/>
                  </a:lnTo>
                  <a:lnTo>
                    <a:pt x="7115731" y="3538728"/>
                  </a:lnTo>
                  <a:lnTo>
                    <a:pt x="0" y="3538728"/>
                  </a:lnTo>
                  <a:close/>
                </a:path>
              </a:pathLst>
            </a:custGeom>
            <a:solidFill>
              <a:srgbClr val="D0E5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344641" y="3566071"/>
            <a:ext cx="147987" cy="2654053"/>
            <a:chOff x="0" y="0"/>
            <a:chExt cx="197315" cy="35387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7315" cy="3538728"/>
            </a:xfrm>
            <a:custGeom>
              <a:avLst/>
              <a:gdLst/>
              <a:ahLst/>
              <a:cxnLst/>
              <a:rect r="r" b="b" t="t" l="l"/>
              <a:pathLst>
                <a:path h="3538728" w="197315">
                  <a:moveTo>
                    <a:pt x="0" y="25400"/>
                  </a:moveTo>
                  <a:cubicBezTo>
                    <a:pt x="0" y="11430"/>
                    <a:pt x="44396" y="0"/>
                    <a:pt x="98658" y="0"/>
                  </a:cubicBezTo>
                  <a:cubicBezTo>
                    <a:pt x="152920" y="0"/>
                    <a:pt x="197315" y="11430"/>
                    <a:pt x="197315" y="25400"/>
                  </a:cubicBezTo>
                  <a:lnTo>
                    <a:pt x="197315" y="3513328"/>
                  </a:lnTo>
                  <a:cubicBezTo>
                    <a:pt x="197315" y="3527298"/>
                    <a:pt x="152920" y="3538728"/>
                    <a:pt x="98658" y="3538728"/>
                  </a:cubicBezTo>
                  <a:cubicBezTo>
                    <a:pt x="44396" y="3538728"/>
                    <a:pt x="0" y="3527298"/>
                    <a:pt x="0" y="3513328"/>
                  </a:cubicBezTo>
                  <a:close/>
                </a:path>
              </a:pathLst>
            </a:custGeom>
            <a:solidFill>
              <a:srgbClr val="7F828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753671" y="37794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Detailed Reports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3671" y="4389388"/>
            <a:ext cx="478050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 comprehensive classification report and visual confusion matrix are generated.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33324" y="3566071"/>
            <a:ext cx="5378946" cy="2654053"/>
            <a:chOff x="0" y="0"/>
            <a:chExt cx="7171928" cy="35387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71944" cy="3538728"/>
            </a:xfrm>
            <a:custGeom>
              <a:avLst/>
              <a:gdLst/>
              <a:ahLst/>
              <a:cxnLst/>
              <a:rect r="r" b="b" t="t" l="l"/>
              <a:pathLst>
                <a:path h="3538728" w="7171944">
                  <a:moveTo>
                    <a:pt x="0" y="0"/>
                  </a:moveTo>
                  <a:lnTo>
                    <a:pt x="7171944" y="0"/>
                  </a:lnTo>
                  <a:lnTo>
                    <a:pt x="7171944" y="3538728"/>
                  </a:lnTo>
                  <a:lnTo>
                    <a:pt x="0" y="3538728"/>
                  </a:lnTo>
                  <a:close/>
                </a:path>
              </a:pathLst>
            </a:custGeom>
            <a:solidFill>
              <a:srgbClr val="D0E5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724680" y="3566071"/>
            <a:ext cx="146744" cy="2654053"/>
            <a:chOff x="0" y="0"/>
            <a:chExt cx="195658" cy="35387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5658" cy="3538728"/>
            </a:xfrm>
            <a:custGeom>
              <a:avLst/>
              <a:gdLst/>
              <a:ahLst/>
              <a:cxnLst/>
              <a:rect r="r" b="b" t="t" l="l"/>
              <a:pathLst>
                <a:path h="3538728" w="195658">
                  <a:moveTo>
                    <a:pt x="0" y="25400"/>
                  </a:moveTo>
                  <a:cubicBezTo>
                    <a:pt x="0" y="11430"/>
                    <a:pt x="44023" y="0"/>
                    <a:pt x="97829" y="0"/>
                  </a:cubicBezTo>
                  <a:cubicBezTo>
                    <a:pt x="151635" y="0"/>
                    <a:pt x="195658" y="11430"/>
                    <a:pt x="195658" y="25400"/>
                  </a:cubicBezTo>
                  <a:lnTo>
                    <a:pt x="195658" y="3513328"/>
                  </a:lnTo>
                  <a:cubicBezTo>
                    <a:pt x="195658" y="3527298"/>
                    <a:pt x="151635" y="3538728"/>
                    <a:pt x="97829" y="3538728"/>
                  </a:cubicBezTo>
                  <a:cubicBezTo>
                    <a:pt x="44023" y="3538728"/>
                    <a:pt x="0" y="3527298"/>
                    <a:pt x="0" y="3513328"/>
                  </a:cubicBezTo>
                  <a:close/>
                </a:path>
              </a:pathLst>
            </a:custGeom>
            <a:solidFill>
              <a:srgbClr val="F34CD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132469" y="37794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Visualisation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2469" y="4389388"/>
            <a:ext cx="4780657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Loss and accuracy curves provide insight into the training dynamics.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580" y="6724137"/>
            <a:ext cx="16193690" cy="43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All evaluation outputs are stored in the </a:t>
            </a:r>
            <a:r>
              <a:rPr lang="en-US" sz="2312">
                <a:solidFill>
                  <a:srgbClr val="16287F"/>
                </a:solidFill>
                <a:latin typeface="PT Sans"/>
                <a:ea typeface="PT Sans"/>
                <a:cs typeface="PT Sans"/>
                <a:sym typeface="PT Sans"/>
              </a:rPr>
              <a:t>outputs/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directory, including: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7155" y="7267129"/>
            <a:ext cx="16193690" cy="48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classification_report.csv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7155" y="7791070"/>
            <a:ext cx="16193690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confusion_matrix.png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7155" y="8327000"/>
            <a:ext cx="16193690" cy="58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loss_curve.png, accuracy_curve.png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96376"/>
            <a:chOff x="0" y="0"/>
            <a:chExt cx="9144000" cy="1372850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28446"/>
            </a:xfrm>
            <a:custGeom>
              <a:avLst/>
              <a:gdLst/>
              <a:ahLst/>
              <a:cxnLst/>
              <a:rect r="r" b="b" t="t" l="l"/>
              <a:pathLst>
                <a:path h="13728446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8446"/>
                  </a:lnTo>
                  <a:lnTo>
                    <a:pt x="0" y="1372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99046" y="444401"/>
            <a:ext cx="6136990" cy="55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3037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Flexible Deployment Options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9046" y="1268345"/>
            <a:ext cx="10031909" cy="71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gesture recognition system is engineered for versatile deployment, capable of integration into various real-world scenarios.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99046" y="2406849"/>
            <a:ext cx="10031909" cy="1460599"/>
            <a:chOff x="0" y="0"/>
            <a:chExt cx="13375878" cy="1947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75894" cy="1947418"/>
            </a:xfrm>
            <a:custGeom>
              <a:avLst/>
              <a:gdLst/>
              <a:ahLst/>
              <a:cxnLst/>
              <a:rect r="r" b="b" t="t" l="l"/>
              <a:pathLst>
                <a:path h="1947418" w="13375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3013" y="0"/>
                  </a:lnTo>
                  <a:cubicBezTo>
                    <a:pt x="13293978" y="0"/>
                    <a:pt x="13375894" y="81915"/>
                    <a:pt x="13375894" y="182880"/>
                  </a:cubicBezTo>
                  <a:lnTo>
                    <a:pt x="13375894" y="1764538"/>
                  </a:lnTo>
                  <a:cubicBezTo>
                    <a:pt x="13375894" y="1865503"/>
                    <a:pt x="13293978" y="1947418"/>
                    <a:pt x="13193013" y="1947418"/>
                  </a:cubicBezTo>
                  <a:lnTo>
                    <a:pt x="182880" y="1947418"/>
                  </a:lnTo>
                  <a:cubicBezTo>
                    <a:pt x="81915" y="1947418"/>
                    <a:pt x="0" y="1865503"/>
                    <a:pt x="0" y="176453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99046" y="2378274"/>
            <a:ext cx="10031909" cy="114300"/>
            <a:chOff x="0" y="0"/>
            <a:chExt cx="13375878" cy="15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75894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58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9694" y="0"/>
                  </a:lnTo>
                  <a:cubicBezTo>
                    <a:pt x="13341731" y="0"/>
                    <a:pt x="13375894" y="34163"/>
                    <a:pt x="13375894" y="76200"/>
                  </a:cubicBezTo>
                  <a:cubicBezTo>
                    <a:pt x="13375894" y="118237"/>
                    <a:pt x="13341731" y="152400"/>
                    <a:pt x="1329969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415409" y="2107258"/>
            <a:ext cx="599183" cy="599183"/>
            <a:chOff x="0" y="0"/>
            <a:chExt cx="798910" cy="7989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957" cy="798957"/>
            </a:xfrm>
            <a:custGeom>
              <a:avLst/>
              <a:gdLst/>
              <a:ahLst/>
              <a:cxnLst/>
              <a:rect r="r" b="b" t="t" l="l"/>
              <a:pathLst>
                <a:path h="798957" w="798957">
                  <a:moveTo>
                    <a:pt x="0" y="399415"/>
                  </a:moveTo>
                  <a:cubicBezTo>
                    <a:pt x="0" y="178816"/>
                    <a:pt x="178816" y="0"/>
                    <a:pt x="399415" y="0"/>
                  </a:cubicBezTo>
                  <a:cubicBezTo>
                    <a:pt x="620014" y="0"/>
                    <a:pt x="798957" y="178816"/>
                    <a:pt x="798957" y="399415"/>
                  </a:cubicBezTo>
                  <a:cubicBezTo>
                    <a:pt x="798957" y="620014"/>
                    <a:pt x="620014" y="798957"/>
                    <a:pt x="399415" y="798957"/>
                  </a:cubicBezTo>
                  <a:cubicBezTo>
                    <a:pt x="178816" y="798957"/>
                    <a:pt x="0" y="620014"/>
                    <a:pt x="0" y="399415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595194" y="2256979"/>
            <a:ext cx="239614" cy="299591"/>
            <a:chOff x="0" y="0"/>
            <a:chExt cx="319485" cy="39945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19532" cy="399415"/>
            </a:xfrm>
            <a:custGeom>
              <a:avLst/>
              <a:gdLst/>
              <a:ahLst/>
              <a:cxnLst/>
              <a:rect r="r" b="b" t="t" l="l"/>
              <a:pathLst>
                <a:path h="399415" w="319532">
                  <a:moveTo>
                    <a:pt x="0" y="0"/>
                  </a:moveTo>
                  <a:lnTo>
                    <a:pt x="319532" y="0"/>
                  </a:lnTo>
                  <a:lnTo>
                    <a:pt x="319532" y="399415"/>
                  </a:lnTo>
                  <a:lnTo>
                    <a:pt x="0" y="399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5" t="0" r="-400" b="-1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27348" y="2839491"/>
            <a:ext cx="2840194" cy="35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912" b="tru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Static Image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347" y="3252936"/>
            <a:ext cx="9575304" cy="34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1862" strike="noStrike" u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model can process individual images for gesture prediction using predict_single.py.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9046" y="4366766"/>
            <a:ext cx="10031909" cy="1460599"/>
            <a:chOff x="0" y="0"/>
            <a:chExt cx="13375878" cy="19474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75894" cy="1947418"/>
            </a:xfrm>
            <a:custGeom>
              <a:avLst/>
              <a:gdLst/>
              <a:ahLst/>
              <a:cxnLst/>
              <a:rect r="r" b="b" t="t" l="l"/>
              <a:pathLst>
                <a:path h="1947418" w="13375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3013" y="0"/>
                  </a:lnTo>
                  <a:cubicBezTo>
                    <a:pt x="13293978" y="0"/>
                    <a:pt x="13375894" y="81915"/>
                    <a:pt x="13375894" y="182880"/>
                  </a:cubicBezTo>
                  <a:lnTo>
                    <a:pt x="13375894" y="1764538"/>
                  </a:lnTo>
                  <a:cubicBezTo>
                    <a:pt x="13375894" y="1865503"/>
                    <a:pt x="13293978" y="1947418"/>
                    <a:pt x="13193013" y="1947418"/>
                  </a:cubicBezTo>
                  <a:lnTo>
                    <a:pt x="182880" y="1947418"/>
                  </a:lnTo>
                  <a:cubicBezTo>
                    <a:pt x="81915" y="1947418"/>
                    <a:pt x="0" y="1865503"/>
                    <a:pt x="0" y="176453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99046" y="4338191"/>
            <a:ext cx="10031909" cy="114300"/>
            <a:chOff x="0" y="0"/>
            <a:chExt cx="13375878" cy="152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75894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58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9694" y="0"/>
                  </a:lnTo>
                  <a:cubicBezTo>
                    <a:pt x="13341731" y="0"/>
                    <a:pt x="13375894" y="34163"/>
                    <a:pt x="13375894" y="76200"/>
                  </a:cubicBezTo>
                  <a:cubicBezTo>
                    <a:pt x="13375894" y="118237"/>
                    <a:pt x="13341731" y="152400"/>
                    <a:pt x="1329969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999C9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415409" y="4067175"/>
            <a:ext cx="599183" cy="599182"/>
            <a:chOff x="0" y="0"/>
            <a:chExt cx="798910" cy="7989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8957" cy="798957"/>
            </a:xfrm>
            <a:custGeom>
              <a:avLst/>
              <a:gdLst/>
              <a:ahLst/>
              <a:cxnLst/>
              <a:rect r="r" b="b" t="t" l="l"/>
              <a:pathLst>
                <a:path h="798957" w="798957">
                  <a:moveTo>
                    <a:pt x="0" y="399415"/>
                  </a:moveTo>
                  <a:cubicBezTo>
                    <a:pt x="0" y="178816"/>
                    <a:pt x="178816" y="0"/>
                    <a:pt x="399415" y="0"/>
                  </a:cubicBezTo>
                  <a:cubicBezTo>
                    <a:pt x="620014" y="0"/>
                    <a:pt x="798957" y="178816"/>
                    <a:pt x="798957" y="399415"/>
                  </a:cubicBezTo>
                  <a:cubicBezTo>
                    <a:pt x="798957" y="620014"/>
                    <a:pt x="620014" y="798957"/>
                    <a:pt x="399415" y="798957"/>
                  </a:cubicBezTo>
                  <a:cubicBezTo>
                    <a:pt x="178816" y="798957"/>
                    <a:pt x="0" y="620014"/>
                    <a:pt x="0" y="399415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5595194" y="4216896"/>
            <a:ext cx="239614" cy="299591"/>
            <a:chOff x="0" y="0"/>
            <a:chExt cx="319485" cy="399455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19532" cy="399415"/>
            </a:xfrm>
            <a:custGeom>
              <a:avLst/>
              <a:gdLst/>
              <a:ahLst/>
              <a:cxnLst/>
              <a:rect r="r" b="b" t="t" l="l"/>
              <a:pathLst>
                <a:path h="399415" w="319532">
                  <a:moveTo>
                    <a:pt x="0" y="0"/>
                  </a:moveTo>
                  <a:lnTo>
                    <a:pt x="319532" y="0"/>
                  </a:lnTo>
                  <a:lnTo>
                    <a:pt x="319532" y="399415"/>
                  </a:lnTo>
                  <a:lnTo>
                    <a:pt x="0" y="399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5" t="0" r="-400" b="-1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27347" y="4799410"/>
            <a:ext cx="3748822" cy="35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0"/>
              </a:lnSpc>
              <a:spcBef>
                <a:spcPct val="0"/>
              </a:spcBef>
            </a:pPr>
            <a:r>
              <a:rPr lang="en-US" b="true" sz="1912" strike="noStrike" u="non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Real-time Webcam Stream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7347" y="5212854"/>
            <a:ext cx="9575304" cy="34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1862" strike="noStrike" u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Enables live gesture recognition from a webcam feed via predict_realtime.py.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99046" y="6326684"/>
            <a:ext cx="10031909" cy="1460599"/>
            <a:chOff x="0" y="0"/>
            <a:chExt cx="13375878" cy="19474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375894" cy="1947418"/>
            </a:xfrm>
            <a:custGeom>
              <a:avLst/>
              <a:gdLst/>
              <a:ahLst/>
              <a:cxnLst/>
              <a:rect r="r" b="b" t="t" l="l"/>
              <a:pathLst>
                <a:path h="1947418" w="13375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3013" y="0"/>
                  </a:lnTo>
                  <a:cubicBezTo>
                    <a:pt x="13293978" y="0"/>
                    <a:pt x="13375894" y="81915"/>
                    <a:pt x="13375894" y="182880"/>
                  </a:cubicBezTo>
                  <a:lnTo>
                    <a:pt x="13375894" y="1764538"/>
                  </a:lnTo>
                  <a:cubicBezTo>
                    <a:pt x="13375894" y="1865503"/>
                    <a:pt x="13293978" y="1947418"/>
                    <a:pt x="13193013" y="1947418"/>
                  </a:cubicBezTo>
                  <a:lnTo>
                    <a:pt x="182880" y="1947418"/>
                  </a:lnTo>
                  <a:cubicBezTo>
                    <a:pt x="81915" y="1947418"/>
                    <a:pt x="0" y="1865503"/>
                    <a:pt x="0" y="176453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699046" y="6298109"/>
            <a:ext cx="10031909" cy="114300"/>
            <a:chOff x="0" y="0"/>
            <a:chExt cx="13375878" cy="152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75894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58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9694" y="0"/>
                  </a:lnTo>
                  <a:cubicBezTo>
                    <a:pt x="13341731" y="0"/>
                    <a:pt x="13375894" y="34163"/>
                    <a:pt x="13375894" y="76200"/>
                  </a:cubicBezTo>
                  <a:cubicBezTo>
                    <a:pt x="13375894" y="118237"/>
                    <a:pt x="13341731" y="152400"/>
                    <a:pt x="1329969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415409" y="6027092"/>
            <a:ext cx="599183" cy="599183"/>
            <a:chOff x="0" y="0"/>
            <a:chExt cx="798910" cy="79891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98957" cy="798957"/>
            </a:xfrm>
            <a:custGeom>
              <a:avLst/>
              <a:gdLst/>
              <a:ahLst/>
              <a:cxnLst/>
              <a:rect r="r" b="b" t="t" l="l"/>
              <a:pathLst>
                <a:path h="798957" w="798957">
                  <a:moveTo>
                    <a:pt x="0" y="399415"/>
                  </a:moveTo>
                  <a:cubicBezTo>
                    <a:pt x="0" y="178816"/>
                    <a:pt x="178816" y="0"/>
                    <a:pt x="399415" y="0"/>
                  </a:cubicBezTo>
                  <a:cubicBezTo>
                    <a:pt x="620014" y="0"/>
                    <a:pt x="798957" y="178816"/>
                    <a:pt x="798957" y="399415"/>
                  </a:cubicBezTo>
                  <a:cubicBezTo>
                    <a:pt x="798957" y="620014"/>
                    <a:pt x="620014" y="798957"/>
                    <a:pt x="399415" y="798957"/>
                  </a:cubicBezTo>
                  <a:cubicBezTo>
                    <a:pt x="178816" y="798957"/>
                    <a:pt x="0" y="620014"/>
                    <a:pt x="0" y="399415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5595194" y="6206729"/>
            <a:ext cx="239614" cy="239614"/>
            <a:chOff x="0" y="0"/>
            <a:chExt cx="319485" cy="319485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19532" cy="319532"/>
            </a:xfrm>
            <a:custGeom>
              <a:avLst/>
              <a:gdLst/>
              <a:ahLst/>
              <a:cxnLst/>
              <a:rect r="r" b="b" t="t" l="l"/>
              <a:pathLst>
                <a:path h="319532" w="319532">
                  <a:moveTo>
                    <a:pt x="0" y="0"/>
                  </a:moveTo>
                  <a:lnTo>
                    <a:pt x="319532" y="0"/>
                  </a:lnTo>
                  <a:lnTo>
                    <a:pt x="319532" y="319532"/>
                  </a:lnTo>
                  <a:lnTo>
                    <a:pt x="0" y="31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14" b="14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927348" y="6759327"/>
            <a:ext cx="2349996" cy="35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0"/>
              </a:lnSpc>
              <a:spcBef>
                <a:spcPct val="0"/>
              </a:spcBef>
            </a:pPr>
            <a:r>
              <a:rPr lang="en-US" b="true" sz="1912" strike="noStrike" u="non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Core Dependencies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7347" y="7172771"/>
            <a:ext cx="9575304" cy="34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1862" strike="noStrike" u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Requires PyTorch (version 2.3.1 or newer), OpenCV, and torchvision for full functionality.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99046" y="8286601"/>
            <a:ext cx="10031909" cy="1460599"/>
            <a:chOff x="0" y="0"/>
            <a:chExt cx="13375878" cy="194746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375894" cy="1947418"/>
            </a:xfrm>
            <a:custGeom>
              <a:avLst/>
              <a:gdLst/>
              <a:ahLst/>
              <a:cxnLst/>
              <a:rect r="r" b="b" t="t" l="l"/>
              <a:pathLst>
                <a:path h="1947418" w="13375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3013" y="0"/>
                  </a:lnTo>
                  <a:cubicBezTo>
                    <a:pt x="13293978" y="0"/>
                    <a:pt x="13375894" y="81915"/>
                    <a:pt x="13375894" y="182880"/>
                  </a:cubicBezTo>
                  <a:lnTo>
                    <a:pt x="13375894" y="1764538"/>
                  </a:lnTo>
                  <a:cubicBezTo>
                    <a:pt x="13375894" y="1865503"/>
                    <a:pt x="13293978" y="1947418"/>
                    <a:pt x="13193013" y="1947418"/>
                  </a:cubicBezTo>
                  <a:lnTo>
                    <a:pt x="182880" y="1947418"/>
                  </a:lnTo>
                  <a:cubicBezTo>
                    <a:pt x="81915" y="1947418"/>
                    <a:pt x="0" y="1865503"/>
                    <a:pt x="0" y="1764538"/>
                  </a:cubicBez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99046" y="8258026"/>
            <a:ext cx="10031909" cy="114300"/>
            <a:chOff x="0" y="0"/>
            <a:chExt cx="13375878" cy="152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375894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58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9694" y="0"/>
                  </a:lnTo>
                  <a:cubicBezTo>
                    <a:pt x="13341731" y="0"/>
                    <a:pt x="13375894" y="34163"/>
                    <a:pt x="13375894" y="76200"/>
                  </a:cubicBezTo>
                  <a:cubicBezTo>
                    <a:pt x="13375894" y="118237"/>
                    <a:pt x="13341731" y="152400"/>
                    <a:pt x="1329969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5415409" y="7987010"/>
            <a:ext cx="599183" cy="599183"/>
            <a:chOff x="0" y="0"/>
            <a:chExt cx="798910" cy="7989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98957" cy="798957"/>
            </a:xfrm>
            <a:custGeom>
              <a:avLst/>
              <a:gdLst/>
              <a:ahLst/>
              <a:cxnLst/>
              <a:rect r="r" b="b" t="t" l="l"/>
              <a:pathLst>
                <a:path h="798957" w="798957">
                  <a:moveTo>
                    <a:pt x="0" y="399415"/>
                  </a:moveTo>
                  <a:cubicBezTo>
                    <a:pt x="0" y="178816"/>
                    <a:pt x="178816" y="0"/>
                    <a:pt x="399415" y="0"/>
                  </a:cubicBezTo>
                  <a:cubicBezTo>
                    <a:pt x="620014" y="0"/>
                    <a:pt x="798957" y="178816"/>
                    <a:pt x="798957" y="399415"/>
                  </a:cubicBezTo>
                  <a:cubicBezTo>
                    <a:pt x="798957" y="620014"/>
                    <a:pt x="620014" y="798957"/>
                    <a:pt x="399415" y="798957"/>
                  </a:cubicBezTo>
                  <a:cubicBezTo>
                    <a:pt x="178816" y="798957"/>
                    <a:pt x="0" y="620014"/>
                    <a:pt x="0" y="399415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5595194" y="8136731"/>
            <a:ext cx="239614" cy="299591"/>
            <a:chOff x="0" y="0"/>
            <a:chExt cx="319485" cy="399455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19532" cy="399415"/>
            </a:xfrm>
            <a:custGeom>
              <a:avLst/>
              <a:gdLst/>
              <a:ahLst/>
              <a:cxnLst/>
              <a:rect r="r" b="b" t="t" l="l"/>
              <a:pathLst>
                <a:path h="399415" w="319532">
                  <a:moveTo>
                    <a:pt x="0" y="0"/>
                  </a:moveTo>
                  <a:lnTo>
                    <a:pt x="319532" y="0"/>
                  </a:lnTo>
                  <a:lnTo>
                    <a:pt x="319532" y="399415"/>
                  </a:lnTo>
                  <a:lnTo>
                    <a:pt x="0" y="399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15" t="0" r="-400" b="-1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927348" y="8719245"/>
            <a:ext cx="2349996" cy="35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0"/>
              </a:lnSpc>
              <a:spcBef>
                <a:spcPct val="0"/>
              </a:spcBef>
            </a:pPr>
            <a:r>
              <a:rPr lang="en-US" b="true" sz="1912" strike="noStrike" u="none">
                <a:solidFill>
                  <a:srgbClr val="00002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Gesture Labels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27347" y="9132689"/>
            <a:ext cx="9575304" cy="34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1862" strike="noStrike" u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Gesture class mappings are conveniently stored in labels.json.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0E5FF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1403606"/>
            <a:ext cx="7331869" cy="84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6287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Conclusion — Key Highlights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20901"/>
            <a:ext cx="9335691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🚀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High Performance: The model consistently achieved strong accuracy across training and validation.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4185195"/>
            <a:ext cx="9335691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🎯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Generalization: Robust recognition across 29 hand gesture classes.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5" y="5066259"/>
            <a:ext cx="9335691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⚡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Efficiency: Lightweight MobileNetV2 backbone enables fast inference.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55" y="6137970"/>
            <a:ext cx="9335691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🖥️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Deployment Ready: Supports single-image testing and real-time webcam prediction.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155" y="7209681"/>
            <a:ext cx="9335691" cy="106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📊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Transparency: Training history, evaluation reports, and confusion matrix provided for reliability.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DAG0GoYWolQ</dc:identifier>
  <dcterms:modified xsi:type="dcterms:W3CDTF">2011-08-01T06:04:30Z</dcterms:modified>
  <cp:revision>1</cp:revision>
  <dc:title>Hand-Gesture-Recognition.pptx</dc:title>
</cp:coreProperties>
</file>